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5" r:id="rId5"/>
    <p:sldId id="261" r:id="rId6"/>
    <p:sldId id="264" r:id="rId7"/>
    <p:sldId id="263" r:id="rId8"/>
    <p:sldId id="260" r:id="rId9"/>
    <p:sldId id="262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90AD"/>
    <a:srgbClr val="6FB5DC"/>
    <a:srgbClr val="72B6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931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0B1A59-04DD-4B19-B860-112A92D97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E7D565-B113-406A-9E9D-3BE58D968C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D3B995-A009-401F-8558-48FD8227F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2C7F6A-7BC0-44A8-B0F6-FEEE0CF02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AB8F6F-A6C9-41CF-8C2C-350046E86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444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4CB486-A26E-494F-A6FE-3DECF71E2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2DFA44-3BA9-4E59-9014-41ECF20FB0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64A60F-D734-4CBD-A1A6-F11E1007C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D140E6-960F-4D2E-AC7E-C70318A84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9EC2DB-72A8-4B90-9162-40AC30713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556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2D6809D-F131-4A38-92F6-97E2B19567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004E19-8F1B-4428-9F2B-96F2F2344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B62B34-22EB-4DCB-9349-D476A5055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758007-B7B9-4A51-857A-B88EA7F8B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6AE2F5-03C3-4157-B4CE-43E895475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239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BC8545-34C2-45A7-88BD-562AF994F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1C29AB-777A-44FB-987E-66DDB7749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EF7412-F279-4086-922B-D2B09409D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2EF33A-A2C2-47BB-8BBC-1F6B6A62C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5C6824-EA53-485F-8141-C94211BA5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866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5EAE4D-F7F8-4984-AF05-6319838A7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7BE327-A4F5-4A2D-95A5-26D78B63A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8125B-8BB6-46B1-B6A4-BA05F2BBB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58BFC6-1EE9-4E94-88C1-D8B5A04B9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7B510B-4D6A-46A4-A82F-26E3E7BE8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941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A761F-BE67-4D75-91F8-AB6B80891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B8C59D-AD30-458F-AEA6-C987735FED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3473AB-C274-4BA4-B6C2-7D6C7BDD9D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2F9B8E-FA57-4D02-95FF-61476364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EA118E-6F3E-461E-BF36-83794C01C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3FBDB4-E33C-41F7-ADF4-25A0600A4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877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9425F4-5739-48B9-A572-FA184D5EF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F76C67-8109-4AFC-B479-BF86D6332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087D45-E207-4BE0-A0F3-A800AB3F3B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791245-663C-438B-AC3F-63492F6A39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AC691FD-861A-442B-96C9-2F6ED554BB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C09E5D8-B75B-41ED-9CC4-24AE1DE65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4510915-DE75-4FCF-BCC5-BACF6A59F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019EB4-5E5F-4DAC-AAE9-9A7639790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179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43356A-C7BF-4161-8DCD-DEBA036C7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929FBE-680B-4176-AD5A-863AD80F7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D1766-48D6-48E9-AB73-4C507D38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7DD6AC-3CFC-451A-8070-0FD53A70C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310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0854FB2-C855-4301-AE96-3ABC3C63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AD85A9A-432E-499A-8F5C-83F84FFA4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7C672D-A1D8-4C37-9261-717D1B61B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868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9AB2E3-99B2-4D76-8BFA-542958E33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DCC650-2176-4D65-A913-F9C10E09C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EAE1E4-0413-415A-A06E-21848E5E9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25C92B-0987-421E-97D7-1FAD2B6FD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C7C8B1-FADA-45FE-BE9B-12DC4F68F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1FC321-00FE-4E2B-B400-C2E9C7C1E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30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152A9F-D1D6-4CE1-B857-DE5EA542C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CD2402-BD7A-45F6-B3A0-AEEAF9B359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682555-B3E2-4498-9A10-50809562F5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C36A61-6769-4663-90E2-9375B1A2D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9686F3-AD3A-4709-A95D-16CE8EFF3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B76062-79A7-40BA-A0AA-C0EEA2919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386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6657607-D5FF-4918-9E6E-4C1859A3F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176271-E666-4138-9BC1-BB0BB5340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6ED6FC-0533-4F0A-B5EF-D45C2075A4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327A9-5A17-4AB0-8A6E-EEC19A2C9575}" type="datetimeFigureOut">
              <a:rPr lang="ko-KR" altLang="en-US" smtClean="0"/>
              <a:t>2021-08-19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449329-A409-4DC4-B61C-2F62559E56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008C43-C2A8-4D26-B2BC-AC14564DD9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159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십자형 3">
            <a:extLst>
              <a:ext uri="{FF2B5EF4-FFF2-40B4-BE49-F238E27FC236}">
                <a16:creationId xmlns:a16="http://schemas.microsoft.com/office/drawing/2014/main" id="{DDCF07E7-460A-40B5-994B-586583DE9931}"/>
              </a:ext>
            </a:extLst>
          </p:cNvPr>
          <p:cNvSpPr/>
          <p:nvPr/>
        </p:nvSpPr>
        <p:spPr>
          <a:xfrm>
            <a:off x="345057" y="1462037"/>
            <a:ext cx="500332" cy="500332"/>
          </a:xfrm>
          <a:prstGeom prst="plus">
            <a:avLst>
              <a:gd name="adj" fmla="val 37610"/>
            </a:avLst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ELAND 나이스OTF Medium" panose="02020503020101020101" pitchFamily="18" charset="-127"/>
              <a:ea typeface="ELAND 나이스OTF Medium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8B7E4A-DEF8-406F-B40E-0BE61B555F06}"/>
              </a:ext>
            </a:extLst>
          </p:cNvPr>
          <p:cNvSpPr txBox="1"/>
          <p:nvPr/>
        </p:nvSpPr>
        <p:spPr>
          <a:xfrm>
            <a:off x="845389" y="1852990"/>
            <a:ext cx="71927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Training Model </a:t>
            </a:r>
            <a:r>
              <a:rPr lang="ko-KR" altLang="en-US" sz="4400" dirty="0"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만들기</a:t>
            </a:r>
            <a:endParaRPr lang="en-US" altLang="ko-KR" sz="4400" dirty="0">
              <a:latin typeface="ELAND 초이스 Bold" panose="02020603020101020101" pitchFamily="18" charset="-127"/>
              <a:ea typeface="ELAND 초이스 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0656D4-3841-44AD-9F64-BA0D5A7B8BF0}"/>
              </a:ext>
            </a:extLst>
          </p:cNvPr>
          <p:cNvSpPr txBox="1"/>
          <p:nvPr/>
        </p:nvSpPr>
        <p:spPr>
          <a:xfrm>
            <a:off x="7865616" y="6236323"/>
            <a:ext cx="3995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https://github.com/sunset1995/HorizonNet </a:t>
            </a:r>
            <a:r>
              <a:rPr lang="ko-KR" altLang="en-US" sz="14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참고</a:t>
            </a:r>
            <a:r>
              <a:rPr lang="en-US" altLang="ko-KR" sz="14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.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6D27C1-6591-46E9-9C39-89043061C0CC}"/>
              </a:ext>
            </a:extLst>
          </p:cNvPr>
          <p:cNvSpPr txBox="1"/>
          <p:nvPr/>
        </p:nvSpPr>
        <p:spPr>
          <a:xfrm>
            <a:off x="845388" y="3170161"/>
            <a:ext cx="182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21.08.19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18F759-3F3C-416E-8B08-77A96277B48A}"/>
              </a:ext>
            </a:extLst>
          </p:cNvPr>
          <p:cNvSpPr txBox="1"/>
          <p:nvPr/>
        </p:nvSpPr>
        <p:spPr>
          <a:xfrm>
            <a:off x="845389" y="3480281"/>
            <a:ext cx="1356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길다영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8589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십자형 3">
            <a:extLst>
              <a:ext uri="{FF2B5EF4-FFF2-40B4-BE49-F238E27FC236}">
                <a16:creationId xmlns:a16="http://schemas.microsoft.com/office/drawing/2014/main" id="{DDCF07E7-460A-40B5-994B-586583DE9931}"/>
              </a:ext>
            </a:extLst>
          </p:cNvPr>
          <p:cNvSpPr/>
          <p:nvPr/>
        </p:nvSpPr>
        <p:spPr>
          <a:xfrm>
            <a:off x="345057" y="1462037"/>
            <a:ext cx="500332" cy="500332"/>
          </a:xfrm>
          <a:prstGeom prst="plus">
            <a:avLst>
              <a:gd name="adj" fmla="val 37610"/>
            </a:avLst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8B7E4A-DEF8-406F-B40E-0BE61B555F06}"/>
              </a:ext>
            </a:extLst>
          </p:cNvPr>
          <p:cNvSpPr txBox="1"/>
          <p:nvPr/>
        </p:nvSpPr>
        <p:spPr>
          <a:xfrm>
            <a:off x="845390" y="1852990"/>
            <a:ext cx="30796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Index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6D27C1-6591-46E9-9C39-89043061C0CC}"/>
              </a:ext>
            </a:extLst>
          </p:cNvPr>
          <p:cNvSpPr txBox="1"/>
          <p:nvPr/>
        </p:nvSpPr>
        <p:spPr>
          <a:xfrm>
            <a:off x="1889186" y="3660670"/>
            <a:ext cx="500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 dirty="0">
                <a:solidFill>
                  <a:srgbClr val="222426"/>
                </a:solidFill>
                <a:effectLst/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1.</a:t>
            </a:r>
            <a:endParaRPr lang="ko-KR" altLang="en-US" i="0" dirty="0">
              <a:solidFill>
                <a:srgbClr val="222426"/>
              </a:solidFill>
              <a:effectLst/>
              <a:latin typeface="ELAND 초이스 Bold" panose="02020603020101020101" pitchFamily="18" charset="-127"/>
              <a:ea typeface="ELAND 초이스 Bold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8450FE-FFB2-4529-B7D8-90BDB6F983EE}"/>
              </a:ext>
            </a:extLst>
          </p:cNvPr>
          <p:cNvSpPr txBox="1"/>
          <p:nvPr/>
        </p:nvSpPr>
        <p:spPr>
          <a:xfrm>
            <a:off x="1889185" y="4003517"/>
            <a:ext cx="1725283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400" i="0" dirty="0">
                <a:solidFill>
                  <a:srgbClr val="222426"/>
                </a:solidFill>
                <a:effectLst/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Estimating layout with </a:t>
            </a:r>
            <a:r>
              <a:rPr lang="en-US" altLang="ko-KR" sz="1400" i="0" dirty="0" err="1">
                <a:solidFill>
                  <a:srgbClr val="222426"/>
                </a:solidFill>
                <a:effectLst/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HorizonNet</a:t>
            </a:r>
            <a:r>
              <a:rPr lang="en-US" altLang="ko-KR" sz="1400" i="0" dirty="0">
                <a:solidFill>
                  <a:srgbClr val="222426"/>
                </a:solidFill>
                <a:effectLst/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</a:t>
            </a:r>
          </a:p>
          <a:p>
            <a:pPr algn="l">
              <a:lnSpc>
                <a:spcPct val="150000"/>
              </a:lnSpc>
            </a:pPr>
            <a:r>
              <a:rPr lang="ko-KR" altLang="en-US" sz="1400" i="0" dirty="0">
                <a:solidFill>
                  <a:srgbClr val="222426"/>
                </a:solidFill>
                <a:effectLst/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실행 결과 비교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206ABB-D0B9-4FF4-BC45-A2A4B6A40D03}"/>
              </a:ext>
            </a:extLst>
          </p:cNvPr>
          <p:cNvSpPr txBox="1"/>
          <p:nvPr/>
        </p:nvSpPr>
        <p:spPr>
          <a:xfrm>
            <a:off x="4123427" y="3660670"/>
            <a:ext cx="1725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Enter the title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C826BD-1CDC-41C1-9F22-22905ABF5000}"/>
              </a:ext>
            </a:extLst>
          </p:cNvPr>
          <p:cNvSpPr txBox="1"/>
          <p:nvPr/>
        </p:nvSpPr>
        <p:spPr>
          <a:xfrm>
            <a:off x="4123427" y="4005294"/>
            <a:ext cx="1544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Sub Title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4DB728-D341-444C-9BC4-A8316FB96613}"/>
              </a:ext>
            </a:extLst>
          </p:cNvPr>
          <p:cNvSpPr txBox="1"/>
          <p:nvPr/>
        </p:nvSpPr>
        <p:spPr>
          <a:xfrm>
            <a:off x="4123427" y="4278751"/>
            <a:ext cx="1544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Sub Title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B48A8-5A96-4701-A3E6-5A34F640BBCB}"/>
              </a:ext>
            </a:extLst>
          </p:cNvPr>
          <p:cNvSpPr txBox="1"/>
          <p:nvPr/>
        </p:nvSpPr>
        <p:spPr>
          <a:xfrm>
            <a:off x="4123427" y="4561820"/>
            <a:ext cx="1544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Sub Title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3F5C76-0A3D-4277-8B7A-A80D2392D348}"/>
              </a:ext>
            </a:extLst>
          </p:cNvPr>
          <p:cNvSpPr txBox="1"/>
          <p:nvPr/>
        </p:nvSpPr>
        <p:spPr>
          <a:xfrm>
            <a:off x="6357668" y="3660670"/>
            <a:ext cx="1725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Enter the title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3400AB-1B98-4295-BF53-11D08BC12ED8}"/>
              </a:ext>
            </a:extLst>
          </p:cNvPr>
          <p:cNvSpPr txBox="1"/>
          <p:nvPr/>
        </p:nvSpPr>
        <p:spPr>
          <a:xfrm>
            <a:off x="6357668" y="4005294"/>
            <a:ext cx="1544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Sub Title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61A22B-D4A1-4B72-BD64-BE88BEB3EC40}"/>
              </a:ext>
            </a:extLst>
          </p:cNvPr>
          <p:cNvSpPr txBox="1"/>
          <p:nvPr/>
        </p:nvSpPr>
        <p:spPr>
          <a:xfrm>
            <a:off x="6357668" y="4278751"/>
            <a:ext cx="1544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Sub Title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7048E4-4B68-46AE-89DD-ED160D338A8D}"/>
              </a:ext>
            </a:extLst>
          </p:cNvPr>
          <p:cNvSpPr txBox="1"/>
          <p:nvPr/>
        </p:nvSpPr>
        <p:spPr>
          <a:xfrm>
            <a:off x="6357668" y="4561820"/>
            <a:ext cx="1544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Sub Title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C2EA82-089B-4314-B4D6-84A05CA66D73}"/>
              </a:ext>
            </a:extLst>
          </p:cNvPr>
          <p:cNvSpPr txBox="1"/>
          <p:nvPr/>
        </p:nvSpPr>
        <p:spPr>
          <a:xfrm>
            <a:off x="8591909" y="3660670"/>
            <a:ext cx="1725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Enter the title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5317D5-0E05-4B82-898F-6DC40BE580E2}"/>
              </a:ext>
            </a:extLst>
          </p:cNvPr>
          <p:cNvSpPr txBox="1"/>
          <p:nvPr/>
        </p:nvSpPr>
        <p:spPr>
          <a:xfrm>
            <a:off x="8591909" y="4005294"/>
            <a:ext cx="1544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Sub Title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18BE57-E367-4268-B7EA-682489DF7740}"/>
              </a:ext>
            </a:extLst>
          </p:cNvPr>
          <p:cNvSpPr txBox="1"/>
          <p:nvPr/>
        </p:nvSpPr>
        <p:spPr>
          <a:xfrm>
            <a:off x="8591909" y="4278751"/>
            <a:ext cx="1544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Sub Title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39AF98-66BA-4528-8AB0-B6193C8190E0}"/>
              </a:ext>
            </a:extLst>
          </p:cNvPr>
          <p:cNvSpPr txBox="1"/>
          <p:nvPr/>
        </p:nvSpPr>
        <p:spPr>
          <a:xfrm>
            <a:off x="8591909" y="4561820"/>
            <a:ext cx="1544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Sub Title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1BD4E3C-885B-49F1-A443-9CDDF32E6E98}"/>
              </a:ext>
            </a:extLst>
          </p:cNvPr>
          <p:cNvSpPr/>
          <p:nvPr/>
        </p:nvSpPr>
        <p:spPr>
          <a:xfrm>
            <a:off x="1975448" y="3566852"/>
            <a:ext cx="500332" cy="75027"/>
          </a:xfrm>
          <a:prstGeom prst="rect">
            <a:avLst/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4B91193-415C-4D21-BAE5-42C28BE52BB6}"/>
              </a:ext>
            </a:extLst>
          </p:cNvPr>
          <p:cNvSpPr/>
          <p:nvPr/>
        </p:nvSpPr>
        <p:spPr>
          <a:xfrm>
            <a:off x="4209689" y="3566852"/>
            <a:ext cx="500332" cy="75027"/>
          </a:xfrm>
          <a:prstGeom prst="rect">
            <a:avLst/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BB46F3-2519-4C0C-B9E9-F1EA70B5BDB9}"/>
              </a:ext>
            </a:extLst>
          </p:cNvPr>
          <p:cNvSpPr/>
          <p:nvPr/>
        </p:nvSpPr>
        <p:spPr>
          <a:xfrm>
            <a:off x="6443930" y="3566852"/>
            <a:ext cx="500332" cy="75027"/>
          </a:xfrm>
          <a:prstGeom prst="rect">
            <a:avLst/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1AD2FC0-F27F-4242-9E80-B0751E8246BD}"/>
              </a:ext>
            </a:extLst>
          </p:cNvPr>
          <p:cNvSpPr/>
          <p:nvPr/>
        </p:nvSpPr>
        <p:spPr>
          <a:xfrm>
            <a:off x="8678171" y="3566852"/>
            <a:ext cx="500332" cy="75027"/>
          </a:xfrm>
          <a:prstGeom prst="rect">
            <a:avLst/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333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1. Estimating layout with </a:t>
            </a:r>
            <a:r>
              <a:rPr lang="en-US" altLang="ko-KR" sz="2000" dirty="0" err="1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HorizonNet</a:t>
            </a:r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</a:t>
            </a:r>
            <a:r>
              <a:rPr lang="ko-KR" altLang="en-US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실행 결과 비교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09F49270-D33C-4344-AE4D-875302B596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368039"/>
              </p:ext>
            </p:extLst>
          </p:nvPr>
        </p:nvGraphicFramePr>
        <p:xfrm>
          <a:off x="345057" y="1158269"/>
          <a:ext cx="11516264" cy="53364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79066">
                  <a:extLst>
                    <a:ext uri="{9D8B030D-6E8A-4147-A177-3AD203B41FA5}">
                      <a16:colId xmlns:a16="http://schemas.microsoft.com/office/drawing/2014/main" val="1534177621"/>
                    </a:ext>
                  </a:extLst>
                </a:gridCol>
                <a:gridCol w="2879066">
                  <a:extLst>
                    <a:ext uri="{9D8B030D-6E8A-4147-A177-3AD203B41FA5}">
                      <a16:colId xmlns:a16="http://schemas.microsoft.com/office/drawing/2014/main" val="746185784"/>
                    </a:ext>
                  </a:extLst>
                </a:gridCol>
                <a:gridCol w="2879066">
                  <a:extLst>
                    <a:ext uri="{9D8B030D-6E8A-4147-A177-3AD203B41FA5}">
                      <a16:colId xmlns:a16="http://schemas.microsoft.com/office/drawing/2014/main" val="1856926963"/>
                    </a:ext>
                  </a:extLst>
                </a:gridCol>
                <a:gridCol w="2879066">
                  <a:extLst>
                    <a:ext uri="{9D8B030D-6E8A-4147-A177-3AD203B41FA5}">
                      <a16:colId xmlns:a16="http://schemas.microsoft.com/office/drawing/2014/main" val="735813564"/>
                    </a:ext>
                  </a:extLst>
                </a:gridCol>
              </a:tblGrid>
              <a:tr h="5688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bg1"/>
                          </a:solidFill>
                          <a:latin typeface="ELAND 초이스OTF Light" panose="02020503020101020101" pitchFamily="18" charset="-127"/>
                          <a:ea typeface="ELAND 초이스OTF Light" panose="02020503020101020101" pitchFamily="18" charset="-127"/>
                        </a:rPr>
                        <a:t>Finetune_general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ELAND 초이스OTF Light" panose="02020503020101020101" pitchFamily="18" charset="-127"/>
                          <a:ea typeface="ELAND 초이스OTF Light" panose="02020503020101020101" pitchFamily="18" charset="-127"/>
                        </a:rPr>
                        <a:t>/visual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>
                    <a:solidFill>
                      <a:srgbClr val="5890A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ELAND 초이스OTF Light" panose="02020503020101020101" pitchFamily="18" charset="-127"/>
                          <a:ea typeface="ELAND 초이스OTF Light" panose="02020503020101020101" pitchFamily="18" charset="-127"/>
                        </a:rPr>
                        <a:t>Panos2d3d.pth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>
                    <a:solidFill>
                      <a:srgbClr val="5890A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ELAND 초이스OTF Light" panose="02020503020101020101" pitchFamily="18" charset="-127"/>
                          <a:ea typeface="ELAND 초이스OTF Light" panose="02020503020101020101" pitchFamily="18" charset="-127"/>
                        </a:rPr>
                        <a:t>St3d.pthf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>
                    <a:solidFill>
                      <a:srgbClr val="5890A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ELAND 초이스OTF Light" panose="02020503020101020101" pitchFamily="18" charset="-127"/>
                          <a:ea typeface="ELAND 초이스OTF Light" panose="02020503020101020101" pitchFamily="18" charset="-127"/>
                        </a:rPr>
                        <a:t>resnet50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>
                    <a:solidFill>
                      <a:srgbClr val="5890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399267"/>
                  </a:ext>
                </a:extLst>
              </a:tr>
              <a:tr h="1589197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3866643"/>
                  </a:ext>
                </a:extLst>
              </a:tr>
              <a:tr h="1589197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2126024"/>
                  </a:ext>
                </a:extLst>
              </a:tr>
              <a:tr h="1589197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2069599"/>
                  </a:ext>
                </a:extLst>
              </a:tr>
            </a:tbl>
          </a:graphicData>
        </a:graphic>
      </p:graphicFrame>
      <p:pic>
        <p:nvPicPr>
          <p:cNvPr id="29" name="그림 28">
            <a:extLst>
              <a:ext uri="{FF2B5EF4-FFF2-40B4-BE49-F238E27FC236}">
                <a16:creationId xmlns:a16="http://schemas.microsoft.com/office/drawing/2014/main" id="{5CAC8A35-4657-4480-928A-D2C840CA6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95" y="1797966"/>
            <a:ext cx="2673581" cy="144122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89B6CF9-6821-4563-A0E8-0EB1A01D9F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78404" y="1797966"/>
            <a:ext cx="2712901" cy="144122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4121CB6-0299-4B2F-B832-F5288FC6C0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00744" y="1797966"/>
            <a:ext cx="2712899" cy="144122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0B538E4-99AD-4D3E-9CD2-406FD23B66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89311" y="1799969"/>
            <a:ext cx="2712899" cy="1441227"/>
          </a:xfrm>
          <a:prstGeom prst="rect">
            <a:avLst/>
          </a:prstGeom>
        </p:spPr>
      </p:pic>
      <p:pic>
        <p:nvPicPr>
          <p:cNvPr id="33" name="그림 16">
            <a:extLst>
              <a:ext uri="{FF2B5EF4-FFF2-40B4-BE49-F238E27FC236}">
                <a16:creationId xmlns:a16="http://schemas.microsoft.com/office/drawing/2014/main" id="{E81B3F36-0F92-4EF7-AFFA-00FA43BBF08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087764" y="3394926"/>
            <a:ext cx="2662902" cy="141466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771D9CC-F56E-4B2F-A08B-5A93D3FFC10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51495" y="3383703"/>
            <a:ext cx="2673581" cy="1441227"/>
          </a:xfrm>
          <a:prstGeom prst="rect">
            <a:avLst/>
          </a:prstGeom>
        </p:spPr>
      </p:pic>
      <p:pic>
        <p:nvPicPr>
          <p:cNvPr id="35" name="그림 3">
            <a:extLst>
              <a:ext uri="{FF2B5EF4-FFF2-40B4-BE49-F238E27FC236}">
                <a16:creationId xmlns:a16="http://schemas.microsoft.com/office/drawing/2014/main" id="{D4DEA477-54DC-43B8-8A29-06E970EE6A0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300470" y="3394925"/>
            <a:ext cx="2691776" cy="1430006"/>
          </a:xfrm>
          <a:prstGeom prst="rect">
            <a:avLst/>
          </a:prstGeom>
        </p:spPr>
      </p:pic>
      <p:pic>
        <p:nvPicPr>
          <p:cNvPr id="36" name="그림 4">
            <a:extLst>
              <a:ext uri="{FF2B5EF4-FFF2-40B4-BE49-F238E27FC236}">
                <a16:creationId xmlns:a16="http://schemas.microsoft.com/office/drawing/2014/main" id="{C358F673-4E01-459E-BC0F-94D5F001BAE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189036" y="3394925"/>
            <a:ext cx="2691776" cy="143000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164076E-2654-47C9-974B-FBC7498B9A6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451495" y="4980407"/>
            <a:ext cx="2673581" cy="1441227"/>
          </a:xfrm>
          <a:prstGeom prst="rect">
            <a:avLst/>
          </a:prstGeom>
        </p:spPr>
      </p:pic>
      <p:pic>
        <p:nvPicPr>
          <p:cNvPr id="38" name="그림 17">
            <a:extLst>
              <a:ext uri="{FF2B5EF4-FFF2-40B4-BE49-F238E27FC236}">
                <a16:creationId xmlns:a16="http://schemas.microsoft.com/office/drawing/2014/main" id="{A64F6868-4772-4B34-B498-12CCDCB2F0C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9078405" y="4989973"/>
            <a:ext cx="2672262" cy="1419640"/>
          </a:xfrm>
          <a:prstGeom prst="rect">
            <a:avLst/>
          </a:prstGeom>
        </p:spPr>
      </p:pic>
      <p:pic>
        <p:nvPicPr>
          <p:cNvPr id="39" name="그림 2">
            <a:extLst>
              <a:ext uri="{FF2B5EF4-FFF2-40B4-BE49-F238E27FC236}">
                <a16:creationId xmlns:a16="http://schemas.microsoft.com/office/drawing/2014/main" id="{8EC0EB7E-D468-47A0-948A-C1185C1512F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3300471" y="4983314"/>
            <a:ext cx="2691776" cy="1430005"/>
          </a:xfrm>
          <a:prstGeom prst="rect">
            <a:avLst/>
          </a:prstGeom>
        </p:spPr>
      </p:pic>
      <p:pic>
        <p:nvPicPr>
          <p:cNvPr id="40" name="그림 3">
            <a:extLst>
              <a:ext uri="{FF2B5EF4-FFF2-40B4-BE49-F238E27FC236}">
                <a16:creationId xmlns:a16="http://schemas.microsoft.com/office/drawing/2014/main" id="{4F2CDF36-23EE-4E9D-A79C-5F5837D3069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6184212" y="4983314"/>
            <a:ext cx="2691776" cy="143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349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1. Estimating layout with </a:t>
            </a:r>
            <a:r>
              <a:rPr lang="en-US" altLang="ko-KR" sz="2000" dirty="0" err="1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HorizonNet</a:t>
            </a:r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</a:t>
            </a:r>
            <a:r>
              <a:rPr lang="ko-KR" altLang="en-US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실행 결과 비교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2A8A9B1-30D3-48FA-8086-58C740E62243}"/>
              </a:ext>
            </a:extLst>
          </p:cNvPr>
          <p:cNvSpPr/>
          <p:nvPr/>
        </p:nvSpPr>
        <p:spPr>
          <a:xfrm>
            <a:off x="1124636" y="2061963"/>
            <a:ext cx="652405" cy="65240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ELAND 초이스 Bold" panose="02020603020101020101" pitchFamily="18" charset="-127"/>
              <a:ea typeface="ELAND 초이스 Bold" panose="02020603020101020101" pitchFamily="18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0B62AF1-85C2-490A-8124-565D9D45CAF1}"/>
              </a:ext>
            </a:extLst>
          </p:cNvPr>
          <p:cNvSpPr/>
          <p:nvPr/>
        </p:nvSpPr>
        <p:spPr>
          <a:xfrm>
            <a:off x="1124636" y="3332602"/>
            <a:ext cx="652405" cy="652405"/>
          </a:xfrm>
          <a:prstGeom prst="ellipse">
            <a:avLst/>
          </a:prstGeom>
          <a:solidFill>
            <a:srgbClr val="72B6D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ELAND 초이스 Bold" panose="02020603020101020101" pitchFamily="18" charset="-127"/>
              <a:ea typeface="ELAND 초이스 Bold" panose="02020603020101020101" pitchFamily="18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33019DD-6CB1-4DE3-A7BE-9D949D58AF83}"/>
              </a:ext>
            </a:extLst>
          </p:cNvPr>
          <p:cNvSpPr/>
          <p:nvPr/>
        </p:nvSpPr>
        <p:spPr>
          <a:xfrm>
            <a:off x="1100730" y="4603241"/>
            <a:ext cx="652405" cy="652405"/>
          </a:xfrm>
          <a:prstGeom prst="ellipse">
            <a:avLst/>
          </a:prstGeom>
          <a:solidFill>
            <a:srgbClr val="5890A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ELAND 초이스 Bold" panose="02020603020101020101" pitchFamily="18" charset="-127"/>
              <a:ea typeface="ELAND 초이스 Bold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7974EE-720E-40E3-B686-7B3BECA9923C}"/>
              </a:ext>
            </a:extLst>
          </p:cNvPr>
          <p:cNvSpPr txBox="1"/>
          <p:nvPr/>
        </p:nvSpPr>
        <p:spPr>
          <a:xfrm>
            <a:off x="1960880" y="2203499"/>
            <a:ext cx="848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딱 보기에도 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finetune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의 밝기가 다른 것들에 비해 더 밝고 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resnet50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과 가장 유사함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BDED49-90FB-42C4-B695-E1D391C9AFBB}"/>
              </a:ext>
            </a:extLst>
          </p:cNvPr>
          <p:cNvSpPr txBox="1"/>
          <p:nvPr/>
        </p:nvSpPr>
        <p:spPr>
          <a:xfrm>
            <a:off x="1960880" y="3529808"/>
            <a:ext cx="7457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Training </a:t>
            </a:r>
            <a:r>
              <a:rPr lang="en-US" altLang="ko-KR" dirty="0" err="1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img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를 밝기 조정 후 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resnet50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으로 다시 훈련 시켜 보려 함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C10981-F6B5-474B-A75A-9870A426F56C}"/>
              </a:ext>
            </a:extLst>
          </p:cNvPr>
          <p:cNvSpPr txBox="1"/>
          <p:nvPr/>
        </p:nvSpPr>
        <p:spPr>
          <a:xfrm>
            <a:off x="1960880" y="4744777"/>
            <a:ext cx="7457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만약 결과가 달라지지 않는다면 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valid </a:t>
            </a:r>
            <a:r>
              <a:rPr lang="en-US" altLang="ko-KR" dirty="0" err="1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img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도 밝기 조정해볼 계획임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4686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십자형 3">
            <a:extLst>
              <a:ext uri="{FF2B5EF4-FFF2-40B4-BE49-F238E27FC236}">
                <a16:creationId xmlns:a16="http://schemas.microsoft.com/office/drawing/2014/main" id="{DDCF07E7-460A-40B5-994B-586583DE9931}"/>
              </a:ext>
            </a:extLst>
          </p:cNvPr>
          <p:cNvSpPr/>
          <p:nvPr/>
        </p:nvSpPr>
        <p:spPr>
          <a:xfrm>
            <a:off x="345057" y="1462037"/>
            <a:ext cx="500332" cy="500332"/>
          </a:xfrm>
          <a:prstGeom prst="plus">
            <a:avLst>
              <a:gd name="adj" fmla="val 37610"/>
            </a:avLst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8B7E4A-DEF8-406F-B40E-0BE61B555F06}"/>
              </a:ext>
            </a:extLst>
          </p:cNvPr>
          <p:cNvSpPr txBox="1"/>
          <p:nvPr/>
        </p:nvSpPr>
        <p:spPr>
          <a:xfrm>
            <a:off x="845389" y="1852990"/>
            <a:ext cx="71927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latin typeface="ELAND 나이스OTF Medium" panose="02020503020101020101" pitchFamily="18" charset="-127"/>
                <a:ea typeface="ELAND 나이스OTF Medium" panose="02020503020101020101" pitchFamily="18" charset="-127"/>
              </a:rPr>
              <a:t>Thank You.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836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8" y="608159"/>
            <a:ext cx="3700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Enter the title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424E2D-1403-4CF4-B551-F75BF304C941}"/>
              </a:ext>
            </a:extLst>
          </p:cNvPr>
          <p:cNvSpPr txBox="1"/>
          <p:nvPr/>
        </p:nvSpPr>
        <p:spPr>
          <a:xfrm>
            <a:off x="9489055" y="275566"/>
            <a:ext cx="23722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POWERPOINT TEMPLATE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142770A-E9E0-4AB8-99E8-0C4804E50D0C}"/>
              </a:ext>
            </a:extLst>
          </p:cNvPr>
          <p:cNvSpPr/>
          <p:nvPr/>
        </p:nvSpPr>
        <p:spPr>
          <a:xfrm>
            <a:off x="2431008" y="2994197"/>
            <a:ext cx="1577504" cy="157750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</a:t>
            </a:r>
            <a:endParaRPr lang="ko-KR" altLang="en-US" sz="5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8D42F07-ADC2-4378-8A00-FF882EC77053}"/>
              </a:ext>
            </a:extLst>
          </p:cNvPr>
          <p:cNvSpPr/>
          <p:nvPr/>
        </p:nvSpPr>
        <p:spPr>
          <a:xfrm>
            <a:off x="5307015" y="2994197"/>
            <a:ext cx="1577504" cy="1577504"/>
          </a:xfrm>
          <a:prstGeom prst="ellipse">
            <a:avLst/>
          </a:prstGeom>
          <a:noFill/>
          <a:ln>
            <a:solidFill>
              <a:srgbClr val="6FB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solidFill>
                  <a:srgbClr val="6FB5DC"/>
                </a:solidFill>
              </a:rPr>
              <a:t>2</a:t>
            </a:r>
            <a:endParaRPr lang="ko-KR" altLang="en-US" sz="5400" dirty="0">
              <a:solidFill>
                <a:srgbClr val="6FB5DC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D79C79A-7577-4DD0-BB18-95232558D33A}"/>
              </a:ext>
            </a:extLst>
          </p:cNvPr>
          <p:cNvSpPr/>
          <p:nvPr/>
        </p:nvSpPr>
        <p:spPr>
          <a:xfrm>
            <a:off x="8192547" y="2994197"/>
            <a:ext cx="1577504" cy="1577504"/>
          </a:xfrm>
          <a:prstGeom prst="ellipse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</a:t>
            </a:r>
            <a:endParaRPr lang="ko-KR" altLang="en-US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3DA621-BED6-45B5-AFAA-DC559898F666}"/>
              </a:ext>
            </a:extLst>
          </p:cNvPr>
          <p:cNvSpPr txBox="1"/>
          <p:nvPr/>
        </p:nvSpPr>
        <p:spPr>
          <a:xfrm>
            <a:off x="2570227" y="4749921"/>
            <a:ext cx="1299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25252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Something</a:t>
            </a:r>
            <a:endParaRPr lang="ko-KR" altLang="en-US" sz="1600" dirty="0">
              <a:solidFill>
                <a:srgbClr val="252525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DDB946-388B-4344-9DF1-7D7CC40FD54A}"/>
              </a:ext>
            </a:extLst>
          </p:cNvPr>
          <p:cNvSpPr txBox="1"/>
          <p:nvPr/>
        </p:nvSpPr>
        <p:spPr>
          <a:xfrm>
            <a:off x="2015226" y="5128195"/>
            <a:ext cx="2409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25252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 believe that someone like you. Enter something here.</a:t>
            </a:r>
            <a:endParaRPr lang="ko-KR" altLang="en-US" sz="1200" dirty="0">
              <a:solidFill>
                <a:srgbClr val="25252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BE6EEF-1A45-4B84-91EE-0D7EB71CCF93}"/>
              </a:ext>
            </a:extLst>
          </p:cNvPr>
          <p:cNvSpPr txBox="1"/>
          <p:nvPr/>
        </p:nvSpPr>
        <p:spPr>
          <a:xfrm>
            <a:off x="5446234" y="4749921"/>
            <a:ext cx="1299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25252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Something</a:t>
            </a:r>
            <a:endParaRPr lang="ko-KR" altLang="en-US" sz="1600" dirty="0">
              <a:solidFill>
                <a:srgbClr val="252525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8ADA3F-BE94-40DA-AE36-85762B96FC1D}"/>
              </a:ext>
            </a:extLst>
          </p:cNvPr>
          <p:cNvSpPr txBox="1"/>
          <p:nvPr/>
        </p:nvSpPr>
        <p:spPr>
          <a:xfrm>
            <a:off x="4891233" y="5128195"/>
            <a:ext cx="2409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25252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 believe that someone like you. Enter something here.</a:t>
            </a:r>
            <a:endParaRPr lang="ko-KR" altLang="en-US" sz="1200" dirty="0">
              <a:solidFill>
                <a:srgbClr val="25252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1C79D3-DE19-40DB-A5AC-BE04EBD9A8BE}"/>
              </a:ext>
            </a:extLst>
          </p:cNvPr>
          <p:cNvSpPr txBox="1"/>
          <p:nvPr/>
        </p:nvSpPr>
        <p:spPr>
          <a:xfrm>
            <a:off x="8331767" y="4749921"/>
            <a:ext cx="1299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252525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Something</a:t>
            </a:r>
            <a:endParaRPr lang="ko-KR" altLang="en-US" sz="1600" dirty="0">
              <a:solidFill>
                <a:srgbClr val="252525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5BD6BF-C701-438C-AE4F-60A53B77D213}"/>
              </a:ext>
            </a:extLst>
          </p:cNvPr>
          <p:cNvSpPr txBox="1"/>
          <p:nvPr/>
        </p:nvSpPr>
        <p:spPr>
          <a:xfrm>
            <a:off x="7776766" y="5128195"/>
            <a:ext cx="2409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25252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 believe that someone like you. Enter something here.</a:t>
            </a:r>
            <a:endParaRPr lang="ko-KR" altLang="en-US" sz="1200" dirty="0">
              <a:solidFill>
                <a:srgbClr val="25252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51D44F5A-ABA8-4211-9354-D471D7514419}"/>
              </a:ext>
            </a:extLst>
          </p:cNvPr>
          <p:cNvSpPr/>
          <p:nvPr/>
        </p:nvSpPr>
        <p:spPr>
          <a:xfrm rot="5400000">
            <a:off x="4534632" y="3691832"/>
            <a:ext cx="255787" cy="182236"/>
          </a:xfrm>
          <a:prstGeom prst="triangle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B1C76104-8FAE-4699-94BA-0E25974602B9}"/>
              </a:ext>
            </a:extLst>
          </p:cNvPr>
          <p:cNvSpPr/>
          <p:nvPr/>
        </p:nvSpPr>
        <p:spPr>
          <a:xfrm rot="5400000">
            <a:off x="7410639" y="3691833"/>
            <a:ext cx="255787" cy="182236"/>
          </a:xfrm>
          <a:prstGeom prst="triangle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887823-FE13-498D-A94A-D7D1FFEA144E}"/>
              </a:ext>
            </a:extLst>
          </p:cNvPr>
          <p:cNvSpPr txBox="1"/>
          <p:nvPr/>
        </p:nvSpPr>
        <p:spPr>
          <a:xfrm>
            <a:off x="4484710" y="1541133"/>
            <a:ext cx="3239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6FB5D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ENTER THE CONTENTS</a:t>
            </a:r>
            <a:endParaRPr lang="ko-KR" altLang="en-US" sz="2000" dirty="0">
              <a:solidFill>
                <a:srgbClr val="6FB5D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8E92D4-8CFC-49F6-9C13-FCAD501B2D30}"/>
              </a:ext>
            </a:extLst>
          </p:cNvPr>
          <p:cNvSpPr txBox="1"/>
          <p:nvPr/>
        </p:nvSpPr>
        <p:spPr>
          <a:xfrm>
            <a:off x="4144528" y="1975353"/>
            <a:ext cx="3920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252525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 believe that someone like you. I was broken my heart. But now, I am standing again.</a:t>
            </a:r>
            <a:endParaRPr lang="ko-KR" altLang="en-US" sz="1200" dirty="0">
              <a:solidFill>
                <a:srgbClr val="252525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7296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8" y="608159"/>
            <a:ext cx="3700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Enter the title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424E2D-1403-4CF4-B551-F75BF304C941}"/>
              </a:ext>
            </a:extLst>
          </p:cNvPr>
          <p:cNvSpPr txBox="1"/>
          <p:nvPr/>
        </p:nvSpPr>
        <p:spPr>
          <a:xfrm>
            <a:off x="9489055" y="275566"/>
            <a:ext cx="23722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POWERPOINT TEMPLATE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8FBBBBC-A31C-41D0-9BBE-EB01FE99A0AA}"/>
              </a:ext>
            </a:extLst>
          </p:cNvPr>
          <p:cNvCxnSpPr/>
          <p:nvPr/>
        </p:nvCxnSpPr>
        <p:spPr>
          <a:xfrm>
            <a:off x="4484138" y="4285358"/>
            <a:ext cx="4317178" cy="0"/>
          </a:xfrm>
          <a:prstGeom prst="line">
            <a:avLst/>
          </a:prstGeom>
          <a:ln>
            <a:solidFill>
              <a:srgbClr val="6FB5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83CC7DA-0821-4CDD-A46D-8C3A4FE5B853}"/>
              </a:ext>
            </a:extLst>
          </p:cNvPr>
          <p:cNvSpPr/>
          <p:nvPr/>
        </p:nvSpPr>
        <p:spPr>
          <a:xfrm>
            <a:off x="5157845" y="2432179"/>
            <a:ext cx="1876311" cy="438150"/>
          </a:xfrm>
          <a:prstGeom prst="round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ENTER</a:t>
            </a:r>
            <a:endParaRPr lang="ko-KR" altLang="en-US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F42C86-C236-4880-8D64-FACEE02E1E40}"/>
              </a:ext>
            </a:extLst>
          </p:cNvPr>
          <p:cNvSpPr txBox="1"/>
          <p:nvPr/>
        </p:nvSpPr>
        <p:spPr>
          <a:xfrm>
            <a:off x="4484943" y="1717476"/>
            <a:ext cx="3239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ENTER THE CONTENTS</a:t>
            </a:r>
            <a:endParaRPr lang="ko-KR" altLang="en-US" sz="12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482108-CC7B-4951-8311-4B7DC7A0DE05}"/>
              </a:ext>
            </a:extLst>
          </p:cNvPr>
          <p:cNvSpPr txBox="1"/>
          <p:nvPr/>
        </p:nvSpPr>
        <p:spPr>
          <a:xfrm>
            <a:off x="4144761" y="2013197"/>
            <a:ext cx="39201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 believe that someone like you</a:t>
            </a:r>
            <a:endParaRPr lang="ko-KR" altLang="en-US" sz="12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6557AD-AB32-473A-ADD2-B4967683A31B}"/>
              </a:ext>
            </a:extLst>
          </p:cNvPr>
          <p:cNvSpPr txBox="1"/>
          <p:nvPr/>
        </p:nvSpPr>
        <p:spPr>
          <a:xfrm>
            <a:off x="2868984" y="4005447"/>
            <a:ext cx="1073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Something</a:t>
            </a:r>
            <a:endParaRPr lang="ko-KR" altLang="en-US" sz="12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B767C66-7D8E-484E-94E7-2742747B061F}"/>
              </a:ext>
            </a:extLst>
          </p:cNvPr>
          <p:cNvSpPr/>
          <p:nvPr/>
        </p:nvSpPr>
        <p:spPr>
          <a:xfrm>
            <a:off x="4157936" y="3968681"/>
            <a:ext cx="652405" cy="652405"/>
          </a:xfrm>
          <a:prstGeom prst="ellipse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61C59D2D-2C24-4989-A3AE-A4E10F2F5F56}"/>
              </a:ext>
            </a:extLst>
          </p:cNvPr>
          <p:cNvSpPr/>
          <p:nvPr/>
        </p:nvSpPr>
        <p:spPr>
          <a:xfrm>
            <a:off x="5812788" y="4180551"/>
            <a:ext cx="228664" cy="228664"/>
          </a:xfrm>
          <a:prstGeom prst="ellipse">
            <a:avLst/>
          </a:prstGeom>
          <a:solidFill>
            <a:schemeClr val="bg1"/>
          </a:solidFill>
          <a:ln w="38100">
            <a:solidFill>
              <a:srgbClr val="6FB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F164D30-63CA-4F61-AED4-A95715CF8C6C}"/>
              </a:ext>
            </a:extLst>
          </p:cNvPr>
          <p:cNvSpPr/>
          <p:nvPr/>
        </p:nvSpPr>
        <p:spPr>
          <a:xfrm>
            <a:off x="8550733" y="3354663"/>
            <a:ext cx="1861391" cy="1861391"/>
          </a:xfrm>
          <a:prstGeom prst="ellipse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70B18957-975A-4F0D-93B0-5B2644A81C27}"/>
              </a:ext>
            </a:extLst>
          </p:cNvPr>
          <p:cNvSpPr/>
          <p:nvPr/>
        </p:nvSpPr>
        <p:spPr>
          <a:xfrm>
            <a:off x="7299110" y="4223892"/>
            <a:ext cx="141982" cy="141982"/>
          </a:xfrm>
          <a:prstGeom prst="ellipse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8E15B1-47AD-4336-BD52-B3B348AEBD44}"/>
              </a:ext>
            </a:extLst>
          </p:cNvPr>
          <p:cNvSpPr txBox="1"/>
          <p:nvPr/>
        </p:nvSpPr>
        <p:spPr>
          <a:xfrm>
            <a:off x="1533524" y="4293425"/>
            <a:ext cx="2409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 believe that someone like you</a:t>
            </a:r>
            <a:endParaRPr lang="ko-KR" altLang="en-US" sz="12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F17C073-AD3C-49B3-9E0E-9B5486D85BE7}"/>
              </a:ext>
            </a:extLst>
          </p:cNvPr>
          <p:cNvSpPr txBox="1"/>
          <p:nvPr/>
        </p:nvSpPr>
        <p:spPr>
          <a:xfrm>
            <a:off x="5341879" y="3797663"/>
            <a:ext cx="1170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Someone</a:t>
            </a:r>
            <a:endParaRPr lang="ko-KR" altLang="en-US" sz="12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2B5ED1-AF6D-41BD-8645-0917F00D0171}"/>
              </a:ext>
            </a:extLst>
          </p:cNvPr>
          <p:cNvSpPr txBox="1"/>
          <p:nvPr/>
        </p:nvSpPr>
        <p:spPr>
          <a:xfrm>
            <a:off x="6784859" y="3797663"/>
            <a:ext cx="1170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SomeThing</a:t>
            </a:r>
            <a:endParaRPr lang="ko-KR" altLang="en-US" sz="12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0A8A4EF-48BA-4A30-AC3A-11187221C53B}"/>
              </a:ext>
            </a:extLst>
          </p:cNvPr>
          <p:cNvSpPr txBox="1"/>
          <p:nvPr/>
        </p:nvSpPr>
        <p:spPr>
          <a:xfrm>
            <a:off x="5341879" y="4514022"/>
            <a:ext cx="1170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80%</a:t>
            </a:r>
            <a:endParaRPr lang="ko-KR" altLang="en-US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62636D-E37E-4CE2-90E5-004F6A82EC42}"/>
              </a:ext>
            </a:extLst>
          </p:cNvPr>
          <p:cNvSpPr txBox="1"/>
          <p:nvPr/>
        </p:nvSpPr>
        <p:spPr>
          <a:xfrm>
            <a:off x="6784859" y="4514022"/>
            <a:ext cx="1170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90%</a:t>
            </a:r>
            <a:endParaRPr lang="ko-KR" altLang="en-US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8600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8" y="608159"/>
            <a:ext cx="3700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Enter the title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424E2D-1403-4CF4-B551-F75BF304C941}"/>
              </a:ext>
            </a:extLst>
          </p:cNvPr>
          <p:cNvSpPr txBox="1"/>
          <p:nvPr/>
        </p:nvSpPr>
        <p:spPr>
          <a:xfrm>
            <a:off x="9489055" y="275566"/>
            <a:ext cx="23722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POWERPOINT TEMPLATE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CAD9363-E62F-4207-AF74-7974129C31DB}"/>
              </a:ext>
            </a:extLst>
          </p:cNvPr>
          <p:cNvSpPr/>
          <p:nvPr/>
        </p:nvSpPr>
        <p:spPr>
          <a:xfrm>
            <a:off x="4818689" y="3258888"/>
            <a:ext cx="5063706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85C991-A5C1-4F30-A47B-8056CCCA7DE9}"/>
              </a:ext>
            </a:extLst>
          </p:cNvPr>
          <p:cNvSpPr/>
          <p:nvPr/>
        </p:nvSpPr>
        <p:spPr>
          <a:xfrm>
            <a:off x="4818689" y="4381075"/>
            <a:ext cx="5063706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0D2C87A-4065-498A-A146-9AEE643E8B2B}"/>
              </a:ext>
            </a:extLst>
          </p:cNvPr>
          <p:cNvSpPr/>
          <p:nvPr/>
        </p:nvSpPr>
        <p:spPr>
          <a:xfrm>
            <a:off x="4818689" y="2156603"/>
            <a:ext cx="5063706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FD1778D-83A0-49CA-B194-993629664F00}"/>
              </a:ext>
            </a:extLst>
          </p:cNvPr>
          <p:cNvSpPr/>
          <p:nvPr/>
        </p:nvSpPr>
        <p:spPr>
          <a:xfrm>
            <a:off x="3821500" y="1725672"/>
            <a:ext cx="870484" cy="870484"/>
          </a:xfrm>
          <a:prstGeom prst="ellipse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23%</a:t>
            </a:r>
            <a:endParaRPr lang="ko-KR" altLang="en-US" sz="14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72F5D2D-EFD7-42E0-8DCB-67D3A2B988E7}"/>
              </a:ext>
            </a:extLst>
          </p:cNvPr>
          <p:cNvSpPr/>
          <p:nvPr/>
        </p:nvSpPr>
        <p:spPr>
          <a:xfrm>
            <a:off x="3821500" y="2846075"/>
            <a:ext cx="870484" cy="870484"/>
          </a:xfrm>
          <a:prstGeom prst="ellipse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40%</a:t>
            </a:r>
            <a:endParaRPr lang="ko-KR" altLang="en-US" sz="14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A586032-378C-4654-B2B7-35E585386A7A}"/>
              </a:ext>
            </a:extLst>
          </p:cNvPr>
          <p:cNvSpPr/>
          <p:nvPr/>
        </p:nvSpPr>
        <p:spPr>
          <a:xfrm>
            <a:off x="3821500" y="3968694"/>
            <a:ext cx="870484" cy="870484"/>
          </a:xfrm>
          <a:prstGeom prst="ellipse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68%</a:t>
            </a:r>
            <a:endParaRPr lang="ko-KR" altLang="en-US" sz="14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D48ACD-8264-49A0-9ED3-9289DD96C083}"/>
              </a:ext>
            </a:extLst>
          </p:cNvPr>
          <p:cNvSpPr/>
          <p:nvPr/>
        </p:nvSpPr>
        <p:spPr>
          <a:xfrm>
            <a:off x="4818688" y="2059038"/>
            <a:ext cx="1147313" cy="221005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C4332F7-19A4-400C-9F91-65ACC66FAF8A}"/>
              </a:ext>
            </a:extLst>
          </p:cNvPr>
          <p:cNvSpPr/>
          <p:nvPr/>
        </p:nvSpPr>
        <p:spPr>
          <a:xfrm>
            <a:off x="4818688" y="3170814"/>
            <a:ext cx="2170981" cy="221005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DBEFC8B-71DE-4C6F-85A2-03D0CF1F427F}"/>
              </a:ext>
            </a:extLst>
          </p:cNvPr>
          <p:cNvSpPr/>
          <p:nvPr/>
        </p:nvSpPr>
        <p:spPr>
          <a:xfrm>
            <a:off x="4818688" y="4293433"/>
            <a:ext cx="3631721" cy="221005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4C0FAA-3C4E-4682-A679-9478412F7D83}"/>
              </a:ext>
            </a:extLst>
          </p:cNvPr>
          <p:cNvSpPr txBox="1"/>
          <p:nvPr/>
        </p:nvSpPr>
        <p:spPr>
          <a:xfrm>
            <a:off x="2114278" y="1907930"/>
            <a:ext cx="1580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6FB5D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ENTER CONTENTS</a:t>
            </a:r>
            <a:endParaRPr lang="ko-KR" altLang="en-US" sz="1600" dirty="0">
              <a:solidFill>
                <a:srgbClr val="6FB5D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D0F7DB-60BA-476D-A60E-53B0C122682D}"/>
              </a:ext>
            </a:extLst>
          </p:cNvPr>
          <p:cNvSpPr txBox="1"/>
          <p:nvPr/>
        </p:nvSpPr>
        <p:spPr>
          <a:xfrm>
            <a:off x="2114278" y="3012219"/>
            <a:ext cx="1580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6FB5D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ENTER CONTENTS</a:t>
            </a:r>
            <a:endParaRPr lang="ko-KR" altLang="en-US" sz="1600" dirty="0">
              <a:solidFill>
                <a:srgbClr val="6FB5D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81E014-EA18-4E21-8F08-B89E865E2EDB}"/>
              </a:ext>
            </a:extLst>
          </p:cNvPr>
          <p:cNvSpPr txBox="1"/>
          <p:nvPr/>
        </p:nvSpPr>
        <p:spPr>
          <a:xfrm>
            <a:off x="2114278" y="4134406"/>
            <a:ext cx="1580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6FB5DC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ENTER CONTENTS</a:t>
            </a:r>
            <a:endParaRPr lang="ko-KR" altLang="en-US" sz="1600" dirty="0">
              <a:solidFill>
                <a:srgbClr val="6FB5DC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492531-0BBD-41AF-9A96-7536EC6C41EC}"/>
              </a:ext>
            </a:extLst>
          </p:cNvPr>
          <p:cNvSpPr txBox="1"/>
          <p:nvPr/>
        </p:nvSpPr>
        <p:spPr>
          <a:xfrm>
            <a:off x="2167071" y="5277871"/>
            <a:ext cx="7875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6FB5DC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 want you to use this template for free and to remember slug and CREBUGS for me.</a:t>
            </a:r>
            <a:endParaRPr lang="ko-KR" altLang="en-US" sz="1400" dirty="0">
              <a:solidFill>
                <a:srgbClr val="6FB5DC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784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8" y="608159"/>
            <a:ext cx="37007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Enter the title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424E2D-1403-4CF4-B551-F75BF304C941}"/>
              </a:ext>
            </a:extLst>
          </p:cNvPr>
          <p:cNvSpPr txBox="1"/>
          <p:nvPr/>
        </p:nvSpPr>
        <p:spPr>
          <a:xfrm>
            <a:off x="9489055" y="275566"/>
            <a:ext cx="23722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POWERPOINT TEMPLATE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AD13502-9F0A-4A9A-BC58-66B4FD299690}"/>
              </a:ext>
            </a:extLst>
          </p:cNvPr>
          <p:cNvSpPr/>
          <p:nvPr/>
        </p:nvSpPr>
        <p:spPr>
          <a:xfrm>
            <a:off x="7480350" y="2387953"/>
            <a:ext cx="2134899" cy="2134899"/>
          </a:xfrm>
          <a:prstGeom prst="ellipse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A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075CA8B-5D61-4BF5-A4D0-EE975D9AA671}"/>
              </a:ext>
            </a:extLst>
          </p:cNvPr>
          <p:cNvSpPr/>
          <p:nvPr/>
        </p:nvSpPr>
        <p:spPr>
          <a:xfrm>
            <a:off x="6585000" y="4006552"/>
            <a:ext cx="2134899" cy="2134899"/>
          </a:xfrm>
          <a:prstGeom prst="ellipse">
            <a:avLst/>
          </a:prstGeom>
          <a:solidFill>
            <a:srgbClr val="72B6D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B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3B2099D-0A05-4C1E-BA7A-BAB49715440F}"/>
              </a:ext>
            </a:extLst>
          </p:cNvPr>
          <p:cNvSpPr/>
          <p:nvPr/>
        </p:nvSpPr>
        <p:spPr>
          <a:xfrm>
            <a:off x="8453199" y="4006552"/>
            <a:ext cx="2134899" cy="2134899"/>
          </a:xfrm>
          <a:prstGeom prst="ellipse">
            <a:avLst/>
          </a:prstGeom>
          <a:solidFill>
            <a:srgbClr val="5890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9322242-8024-458D-B647-B7B1402979F7}"/>
              </a:ext>
            </a:extLst>
          </p:cNvPr>
          <p:cNvSpPr/>
          <p:nvPr/>
        </p:nvSpPr>
        <p:spPr>
          <a:xfrm>
            <a:off x="1790499" y="2935723"/>
            <a:ext cx="652405" cy="65240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E641B21-A757-4A78-BE64-8BC605100E2D}"/>
              </a:ext>
            </a:extLst>
          </p:cNvPr>
          <p:cNvSpPr/>
          <p:nvPr/>
        </p:nvSpPr>
        <p:spPr>
          <a:xfrm>
            <a:off x="1790499" y="4013322"/>
            <a:ext cx="652405" cy="652405"/>
          </a:xfrm>
          <a:prstGeom prst="ellipse">
            <a:avLst/>
          </a:prstGeom>
          <a:solidFill>
            <a:srgbClr val="72B6D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2356930-2164-45AD-A153-2AAB58D34042}"/>
              </a:ext>
            </a:extLst>
          </p:cNvPr>
          <p:cNvSpPr/>
          <p:nvPr/>
        </p:nvSpPr>
        <p:spPr>
          <a:xfrm>
            <a:off x="1790499" y="5090921"/>
            <a:ext cx="652405" cy="652405"/>
          </a:xfrm>
          <a:prstGeom prst="ellipse">
            <a:avLst/>
          </a:prstGeom>
          <a:solidFill>
            <a:srgbClr val="5890A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5D8B4B-F4CF-4ADE-BD19-2429DEBC37C1}"/>
              </a:ext>
            </a:extLst>
          </p:cNvPr>
          <p:cNvSpPr txBox="1"/>
          <p:nvPr/>
        </p:nvSpPr>
        <p:spPr>
          <a:xfrm>
            <a:off x="2569927" y="2935723"/>
            <a:ext cx="1170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Someone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9882F7-FE92-4568-87B3-FEAFFF2FB019}"/>
              </a:ext>
            </a:extLst>
          </p:cNvPr>
          <p:cNvSpPr txBox="1"/>
          <p:nvPr/>
        </p:nvSpPr>
        <p:spPr>
          <a:xfrm>
            <a:off x="2576285" y="3223701"/>
            <a:ext cx="2814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 believe that someone like you. Enter something here.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08D411-8FDA-4EA3-84CB-37B15540BFBC}"/>
              </a:ext>
            </a:extLst>
          </p:cNvPr>
          <p:cNvSpPr txBox="1"/>
          <p:nvPr/>
        </p:nvSpPr>
        <p:spPr>
          <a:xfrm>
            <a:off x="2569927" y="4013322"/>
            <a:ext cx="1170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Someone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913EEB-185A-4097-8C9A-CF395BFF3B2C}"/>
              </a:ext>
            </a:extLst>
          </p:cNvPr>
          <p:cNvSpPr txBox="1"/>
          <p:nvPr/>
        </p:nvSpPr>
        <p:spPr>
          <a:xfrm>
            <a:off x="2576285" y="4301300"/>
            <a:ext cx="2814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 believe that someone like you. Enter something here.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D42615-2CB1-4DAF-8314-A67D99156EB4}"/>
              </a:ext>
            </a:extLst>
          </p:cNvPr>
          <p:cNvSpPr txBox="1"/>
          <p:nvPr/>
        </p:nvSpPr>
        <p:spPr>
          <a:xfrm>
            <a:off x="2569927" y="5088419"/>
            <a:ext cx="1170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Someone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1472F1-A786-4028-B720-80F278106EC5}"/>
              </a:ext>
            </a:extLst>
          </p:cNvPr>
          <p:cNvSpPr txBox="1"/>
          <p:nvPr/>
        </p:nvSpPr>
        <p:spPr>
          <a:xfrm>
            <a:off x="2576285" y="5376397"/>
            <a:ext cx="2814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 believe that someone like you. Enter something here.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5EA337-C182-4D1A-B06A-C1A3485F2814}"/>
              </a:ext>
            </a:extLst>
          </p:cNvPr>
          <p:cNvSpPr txBox="1"/>
          <p:nvPr/>
        </p:nvSpPr>
        <p:spPr>
          <a:xfrm>
            <a:off x="4484710" y="1371909"/>
            <a:ext cx="3239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6FB5DC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ENTER THE CONTENTS</a:t>
            </a:r>
            <a:endParaRPr lang="ko-KR" altLang="en-US" sz="2000" dirty="0">
              <a:solidFill>
                <a:srgbClr val="6FB5DC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51C65C-5043-4289-8A68-046B85138255}"/>
              </a:ext>
            </a:extLst>
          </p:cNvPr>
          <p:cNvSpPr txBox="1"/>
          <p:nvPr/>
        </p:nvSpPr>
        <p:spPr>
          <a:xfrm>
            <a:off x="4144528" y="1806129"/>
            <a:ext cx="3920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I believe that someone like you. I was broken my heart. But now, I am standing again.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8945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325</Words>
  <Application>Microsoft Office PowerPoint</Application>
  <PresentationFormat>와이드스크린</PresentationFormat>
  <Paragraphs>76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20" baseType="lpstr">
      <vt:lpstr>ELAND 나이스OTF Medium</vt:lpstr>
      <vt:lpstr>ELAND 초이스 Bold</vt:lpstr>
      <vt:lpstr>ELAND 초이스 Medium</vt:lpstr>
      <vt:lpstr>ELAND 초이스OTF Light</vt:lpstr>
      <vt:lpstr>KoPub돋움체 Bold</vt:lpstr>
      <vt:lpstr>KoPub돋움체 Light</vt:lpstr>
      <vt:lpstr>KoPub돋움체 Medium</vt:lpstr>
      <vt:lpstr>Mapo한아름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</dc:creator>
  <cp:lastModifiedBy>길 다영</cp:lastModifiedBy>
  <cp:revision>8</cp:revision>
  <dcterms:created xsi:type="dcterms:W3CDTF">2018-11-09T07:46:04Z</dcterms:created>
  <dcterms:modified xsi:type="dcterms:W3CDTF">2021-08-18T15:49:28Z</dcterms:modified>
</cp:coreProperties>
</file>